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1613B-67CD-4E87-AD92-2E9E065ED217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C1248-C7E6-4A08-9A2B-0A48DF90E13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568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¸¸¸¸¸¸¸¸¸¸¸¸</a:t>
            </a:r>
          </a:p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8EE7B-49A0-4CEE-A96E-DFA17520F938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218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FA60-9013-457B-AB81-8148C69B1338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C6C8-2AE2-4D3A-B4CC-2A30245046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532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FA60-9013-457B-AB81-8148C69B1338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C6C8-2AE2-4D3A-B4CC-2A30245046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490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FA60-9013-457B-AB81-8148C69B1338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C6C8-2AE2-4D3A-B4CC-2A30245046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655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FA60-9013-457B-AB81-8148C69B1338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C6C8-2AE2-4D3A-B4CC-2A30245046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6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FA60-9013-457B-AB81-8148C69B1338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C6C8-2AE2-4D3A-B4CC-2A30245046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750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FA60-9013-457B-AB81-8148C69B1338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C6C8-2AE2-4D3A-B4CC-2A30245046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600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FA60-9013-457B-AB81-8148C69B1338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C6C8-2AE2-4D3A-B4CC-2A30245046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358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FA60-9013-457B-AB81-8148C69B1338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C6C8-2AE2-4D3A-B4CC-2A30245046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76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FA60-9013-457B-AB81-8148C69B1338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C6C8-2AE2-4D3A-B4CC-2A30245046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5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FA60-9013-457B-AB81-8148C69B1338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C6C8-2AE2-4D3A-B4CC-2A30245046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655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FA60-9013-457B-AB81-8148C69B1338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C6C8-2AE2-4D3A-B4CC-2A30245046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540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AFA60-9013-457B-AB81-8148C69B1338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C6C8-2AE2-4D3A-B4CC-2A30245046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838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RASTAVLJANJE SIL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Nova učna snov- prepiši v zvezek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491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1" y="609600"/>
            <a:ext cx="8062913" cy="5486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sl-SI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Razstavljanje sil</a:t>
            </a:r>
            <a:endParaRPr lang="sl-SI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sl-SI" sz="1800" dirty="0"/>
          </a:p>
          <a:p>
            <a:pPr eaLnBrk="1" hangingPunct="1">
              <a:buFontTx/>
              <a:buNone/>
              <a:defRPr/>
            </a:pPr>
            <a:r>
              <a:rPr lang="sl-SI" sz="1800" dirty="0"/>
              <a:t>Dve sili lahko po </a:t>
            </a:r>
            <a:r>
              <a:rPr lang="sl-SI" sz="1800" dirty="0" err="1"/>
              <a:t>paralelogramskem</a:t>
            </a:r>
            <a:r>
              <a:rPr lang="sl-SI" sz="1800" dirty="0"/>
              <a:t> pravilu seštejemo oziroma nadomestimo z eno samo, ki jo imenujemo rezultanta.</a:t>
            </a:r>
          </a:p>
          <a:p>
            <a:pPr eaLnBrk="1" hangingPunct="1">
              <a:buFontTx/>
              <a:buNone/>
              <a:defRPr/>
            </a:pPr>
            <a:r>
              <a:rPr lang="sl-SI" sz="1800" dirty="0"/>
              <a:t> Obstaja pa tudi postopek pri katerem </a:t>
            </a:r>
            <a:r>
              <a:rPr lang="sl-SI" sz="1800" dirty="0">
                <a:solidFill>
                  <a:srgbClr val="FF0000"/>
                </a:solidFill>
              </a:rPr>
              <a:t>eno silo nadomestimo z dvema.</a:t>
            </a:r>
          </a:p>
          <a:p>
            <a:pPr eaLnBrk="1" hangingPunct="1">
              <a:buFontTx/>
              <a:buNone/>
              <a:defRPr/>
            </a:pPr>
            <a:r>
              <a:rPr lang="sl-SI" sz="1800" dirty="0"/>
              <a:t>Ta postopek imenujemo </a:t>
            </a:r>
            <a:r>
              <a:rPr lang="sl-SI" sz="1800" b="1" dirty="0">
                <a:solidFill>
                  <a:srgbClr val="FF0000"/>
                </a:solidFill>
              </a:rPr>
              <a:t>razstavljanje </a:t>
            </a:r>
            <a:r>
              <a:rPr lang="sl-SI" sz="1800" dirty="0">
                <a:solidFill>
                  <a:srgbClr val="FF0000"/>
                </a:solidFill>
              </a:rPr>
              <a:t>sil.</a:t>
            </a:r>
          </a:p>
          <a:p>
            <a:pPr eaLnBrk="1" hangingPunct="1">
              <a:buFontTx/>
              <a:buNone/>
              <a:defRPr/>
            </a:pPr>
            <a:endParaRPr lang="sl-SI" sz="1800" dirty="0"/>
          </a:p>
          <a:p>
            <a:pPr eaLnBrk="1" hangingPunct="1">
              <a:buFontTx/>
              <a:buNone/>
              <a:defRPr/>
            </a:pPr>
            <a:r>
              <a:rPr lang="sl-SI" sz="1800" dirty="0"/>
              <a:t>Z</a:t>
            </a:r>
            <a:r>
              <a:rPr lang="sl-SI" sz="1800" dirty="0">
                <a:solidFill>
                  <a:srgbClr val="FF0000"/>
                </a:solidFill>
              </a:rPr>
              <a:t> razstavljanjem </a:t>
            </a:r>
            <a:r>
              <a:rPr lang="sl-SI" sz="1800" dirty="0"/>
              <a:t>dobimo </a:t>
            </a:r>
            <a:r>
              <a:rPr lang="sl-SI" sz="1800" dirty="0">
                <a:solidFill>
                  <a:srgbClr val="FF0000"/>
                </a:solidFill>
              </a:rPr>
              <a:t>dve komponenti</a:t>
            </a:r>
            <a:r>
              <a:rPr lang="sl-SI" sz="1800" dirty="0"/>
              <a:t>. </a:t>
            </a:r>
          </a:p>
          <a:p>
            <a:pPr eaLnBrk="1" hangingPunct="1">
              <a:buFontTx/>
              <a:buNone/>
              <a:defRPr/>
            </a:pPr>
            <a:r>
              <a:rPr lang="sl-SI" sz="1800" dirty="0"/>
              <a:t>Postopek:</a:t>
            </a:r>
          </a:p>
          <a:p>
            <a:pPr lvl="1" eaLnBrk="1" hangingPunct="1">
              <a:defRPr/>
            </a:pPr>
            <a:r>
              <a:rPr lang="sl-SI" sz="1800" dirty="0"/>
              <a:t>izberemo merilo</a:t>
            </a:r>
          </a:p>
          <a:p>
            <a:pPr lvl="1" eaLnBrk="1" hangingPunct="1">
              <a:defRPr/>
            </a:pPr>
            <a:r>
              <a:rPr lang="sl-SI" sz="1800" dirty="0"/>
              <a:t>narišemo sile v znanem merilu</a:t>
            </a:r>
          </a:p>
          <a:p>
            <a:pPr lvl="1" eaLnBrk="1" hangingPunct="1">
              <a:defRPr/>
            </a:pPr>
            <a:r>
              <a:rPr lang="sl-SI" sz="1800" dirty="0"/>
              <a:t>k dani sili narišemo nosilki, ki sovpadata s smerjo iskanih komponent.</a:t>
            </a:r>
          </a:p>
          <a:p>
            <a:pPr lvl="1" eaLnBrk="1" hangingPunct="1">
              <a:defRPr/>
            </a:pPr>
            <a:r>
              <a:rPr lang="sl-SI" sz="1800" dirty="0"/>
              <a:t>narišemo vzporednici črtam nosilkam skozi vrh znane sile.</a:t>
            </a:r>
          </a:p>
          <a:p>
            <a:pPr lvl="1" eaLnBrk="1" hangingPunct="1">
              <a:defRPr/>
            </a:pPr>
            <a:r>
              <a:rPr lang="sl-SI" sz="1800" dirty="0"/>
              <a:t>izvlečemo komponenti od začetne točke dane sile do presečišča nosilke in vzporednice.</a:t>
            </a:r>
          </a:p>
          <a:p>
            <a:pPr eaLnBrk="1" hangingPunct="1">
              <a:buFontTx/>
              <a:buNone/>
              <a:defRPr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53090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1295400"/>
            <a:ext cx="5943600" cy="3657600"/>
            <a:chOff x="3168" y="2208"/>
            <a:chExt cx="3744" cy="2304"/>
          </a:xfrm>
        </p:grpSpPr>
        <p:sp>
          <p:nvSpPr>
            <p:cNvPr id="29721" name="Text Box 6"/>
            <p:cNvSpPr txBox="1">
              <a:spLocks noChangeArrowheads="1"/>
            </p:cNvSpPr>
            <p:nvPr/>
          </p:nvSpPr>
          <p:spPr bwMode="auto">
            <a:xfrm>
              <a:off x="4464" y="3168"/>
              <a:ext cx="576" cy="36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sl-SI" sz="3200" b="1">
                  <a:latin typeface="Times New Roman" pitchFamily="18" charset="0"/>
                </a:rPr>
                <a:t>R</a:t>
              </a:r>
              <a:endParaRPr lang="sl-SI" sz="2400">
                <a:latin typeface="Times New Roman" pitchFamily="18" charset="0"/>
              </a:endParaRPr>
            </a:p>
          </p:txBody>
        </p:sp>
        <p:sp>
          <p:nvSpPr>
            <p:cNvPr id="29722" name="Line 7"/>
            <p:cNvSpPr>
              <a:spLocks noChangeShapeType="1"/>
            </p:cNvSpPr>
            <p:nvPr/>
          </p:nvSpPr>
          <p:spPr bwMode="auto">
            <a:xfrm flipV="1">
              <a:off x="3168" y="2208"/>
              <a:ext cx="3744" cy="230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124200" y="1295400"/>
            <a:ext cx="1981200" cy="3657600"/>
            <a:chOff x="528" y="672"/>
            <a:chExt cx="1248" cy="2304"/>
          </a:xfrm>
        </p:grpSpPr>
        <p:sp>
          <p:nvSpPr>
            <p:cNvPr id="29719" name="Line 9"/>
            <p:cNvSpPr>
              <a:spLocks noChangeShapeType="1"/>
            </p:cNvSpPr>
            <p:nvPr/>
          </p:nvSpPr>
          <p:spPr bwMode="auto">
            <a:xfrm flipV="1">
              <a:off x="528" y="672"/>
              <a:ext cx="1248" cy="230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9720" name="Text Box 10"/>
            <p:cNvSpPr txBox="1">
              <a:spLocks noChangeArrowheads="1"/>
            </p:cNvSpPr>
            <p:nvPr/>
          </p:nvSpPr>
          <p:spPr bwMode="auto">
            <a:xfrm>
              <a:off x="816" y="1488"/>
              <a:ext cx="480" cy="36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sl-SI" sz="3200" b="1">
                  <a:latin typeface="Times New Roman" pitchFamily="18" charset="0"/>
                </a:rPr>
                <a:t>F</a:t>
              </a:r>
              <a:r>
                <a:rPr lang="sl-SI" sz="3200" b="1" baseline="-25000">
                  <a:latin typeface="Times New Roman" pitchFamily="18" charset="0"/>
                </a:rPr>
                <a:t>1</a:t>
              </a:r>
              <a:endParaRPr lang="sl-SI" sz="2400"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124200" y="4953000"/>
            <a:ext cx="3962400" cy="609600"/>
            <a:chOff x="1008" y="3600"/>
            <a:chExt cx="2496" cy="384"/>
          </a:xfrm>
        </p:grpSpPr>
        <p:sp>
          <p:nvSpPr>
            <p:cNvPr id="29717" name="Line 13"/>
            <p:cNvSpPr>
              <a:spLocks noChangeShapeType="1"/>
            </p:cNvSpPr>
            <p:nvPr/>
          </p:nvSpPr>
          <p:spPr bwMode="auto">
            <a:xfrm>
              <a:off x="1008" y="3600"/>
              <a:ext cx="249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9718" name="Rectangle 14"/>
            <p:cNvSpPr>
              <a:spLocks noChangeArrowheads="1"/>
            </p:cNvSpPr>
            <p:nvPr/>
          </p:nvSpPr>
          <p:spPr bwMode="auto">
            <a:xfrm>
              <a:off x="1872" y="3600"/>
              <a:ext cx="768" cy="38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sl-SI" sz="3200" b="1">
                  <a:latin typeface="Times New Roman" pitchFamily="18" charset="0"/>
                </a:rPr>
                <a:t>F</a:t>
              </a:r>
              <a:r>
                <a:rPr lang="sl-SI" sz="3200" b="1" baseline="-25000">
                  <a:latin typeface="Times New Roman" pitchFamily="18" charset="0"/>
                </a:rPr>
                <a:t>2</a:t>
              </a:r>
              <a:endParaRPr lang="sl-SI" sz="2400">
                <a:latin typeface="Times New Roman" pitchFamily="18" charset="0"/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124200" y="304800"/>
            <a:ext cx="5029200" cy="4648200"/>
            <a:chOff x="1008" y="192"/>
            <a:chExt cx="3168" cy="2928"/>
          </a:xfrm>
        </p:grpSpPr>
        <p:grpSp>
          <p:nvGrpSpPr>
            <p:cNvPr id="29713" name="Group 19"/>
            <p:cNvGrpSpPr>
              <a:grpSpLocks/>
            </p:cNvGrpSpPr>
            <p:nvPr/>
          </p:nvGrpSpPr>
          <p:grpSpPr bwMode="auto">
            <a:xfrm>
              <a:off x="1008" y="192"/>
              <a:ext cx="3168" cy="2928"/>
              <a:chOff x="1008" y="192"/>
              <a:chExt cx="3168" cy="2928"/>
            </a:xfrm>
          </p:grpSpPr>
          <p:sp>
            <p:nvSpPr>
              <p:cNvPr id="29715" name="Line 2"/>
              <p:cNvSpPr>
                <a:spLocks noChangeShapeType="1"/>
              </p:cNvSpPr>
              <p:nvPr/>
            </p:nvSpPr>
            <p:spPr bwMode="auto">
              <a:xfrm flipV="1">
                <a:off x="1008" y="336"/>
                <a:ext cx="1488" cy="27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9716" name="AutoShape 15"/>
              <p:cNvSpPr>
                <a:spLocks noChangeArrowheads="1"/>
              </p:cNvSpPr>
              <p:nvPr/>
            </p:nvSpPr>
            <p:spPr bwMode="auto">
              <a:xfrm>
                <a:off x="2832" y="192"/>
                <a:ext cx="1344" cy="288"/>
              </a:xfrm>
              <a:prstGeom prst="wedgeRectCallout">
                <a:avLst>
                  <a:gd name="adj1" fmla="val -87648"/>
                  <a:gd name="adj2" fmla="val 123611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l-SI" sz="2400">
                  <a:latin typeface="Times New Roman" pitchFamily="18" charset="0"/>
                </a:endParaRPr>
              </a:p>
            </p:txBody>
          </p:sp>
        </p:grpSp>
        <p:sp>
          <p:nvSpPr>
            <p:cNvPr id="29714" name="Text Box 16"/>
            <p:cNvSpPr txBox="1">
              <a:spLocks noChangeArrowheads="1"/>
            </p:cNvSpPr>
            <p:nvPr/>
          </p:nvSpPr>
          <p:spPr bwMode="auto">
            <a:xfrm>
              <a:off x="3048" y="192"/>
              <a:ext cx="8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sl-SI" sz="2400" b="1">
                  <a:solidFill>
                    <a:schemeClr val="bg1"/>
                  </a:solidFill>
                  <a:latin typeface="Times New Roman" pitchFamily="18" charset="0"/>
                </a:rPr>
                <a:t>nosilka 1</a:t>
              </a:r>
              <a:endParaRPr lang="sl-SI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124200" y="4191000"/>
            <a:ext cx="7239000" cy="762000"/>
            <a:chOff x="1008" y="2640"/>
            <a:chExt cx="4560" cy="480"/>
          </a:xfrm>
        </p:grpSpPr>
        <p:grpSp>
          <p:nvGrpSpPr>
            <p:cNvPr id="29709" name="Group 20"/>
            <p:cNvGrpSpPr>
              <a:grpSpLocks/>
            </p:cNvGrpSpPr>
            <p:nvPr/>
          </p:nvGrpSpPr>
          <p:grpSpPr bwMode="auto">
            <a:xfrm>
              <a:off x="1008" y="2640"/>
              <a:ext cx="4560" cy="480"/>
              <a:chOff x="1008" y="2640"/>
              <a:chExt cx="4560" cy="480"/>
            </a:xfrm>
          </p:grpSpPr>
          <p:sp>
            <p:nvSpPr>
              <p:cNvPr id="29711" name="Line 11"/>
              <p:cNvSpPr>
                <a:spLocks noChangeShapeType="1"/>
              </p:cNvSpPr>
              <p:nvPr/>
            </p:nvSpPr>
            <p:spPr bwMode="auto">
              <a:xfrm>
                <a:off x="1008" y="3120"/>
                <a:ext cx="35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9712" name="AutoShape 17"/>
              <p:cNvSpPr>
                <a:spLocks noChangeArrowheads="1"/>
              </p:cNvSpPr>
              <p:nvPr/>
            </p:nvSpPr>
            <p:spPr bwMode="auto">
              <a:xfrm>
                <a:off x="4224" y="2640"/>
                <a:ext cx="1344" cy="288"/>
              </a:xfrm>
              <a:prstGeom prst="wedgeRectCallout">
                <a:avLst>
                  <a:gd name="adj1" fmla="val -87648"/>
                  <a:gd name="adj2" fmla="val 123611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l-SI" sz="2400">
                  <a:latin typeface="Times New Roman" pitchFamily="18" charset="0"/>
                </a:endParaRPr>
              </a:p>
            </p:txBody>
          </p:sp>
        </p:grpSp>
        <p:sp>
          <p:nvSpPr>
            <p:cNvPr id="29710" name="Text Box 18"/>
            <p:cNvSpPr txBox="1">
              <a:spLocks noChangeArrowheads="1"/>
            </p:cNvSpPr>
            <p:nvPr/>
          </p:nvSpPr>
          <p:spPr bwMode="auto">
            <a:xfrm>
              <a:off x="4488" y="2640"/>
              <a:ext cx="8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sl-SI" sz="2400" b="1">
                  <a:solidFill>
                    <a:schemeClr val="bg1"/>
                  </a:solidFill>
                  <a:latin typeface="Times New Roman" pitchFamily="18" charset="0"/>
                </a:rPr>
                <a:t>nosilka 2</a:t>
              </a:r>
              <a:endParaRPr lang="sl-SI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7010400" y="609600"/>
            <a:ext cx="3200400" cy="4419600"/>
            <a:chOff x="3456" y="384"/>
            <a:chExt cx="2016" cy="2784"/>
          </a:xfrm>
        </p:grpSpPr>
        <p:sp>
          <p:nvSpPr>
            <p:cNvPr id="29707" name="Line 3"/>
            <p:cNvSpPr>
              <a:spLocks noChangeShapeType="1"/>
            </p:cNvSpPr>
            <p:nvPr/>
          </p:nvSpPr>
          <p:spPr bwMode="auto">
            <a:xfrm flipV="1">
              <a:off x="3456" y="384"/>
              <a:ext cx="1488" cy="2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9708" name="AutoShape 26"/>
            <p:cNvSpPr>
              <a:spLocks noChangeArrowheads="1"/>
            </p:cNvSpPr>
            <p:nvPr/>
          </p:nvSpPr>
          <p:spPr bwMode="auto">
            <a:xfrm>
              <a:off x="4272" y="1680"/>
              <a:ext cx="1200" cy="240"/>
            </a:xfrm>
            <a:prstGeom prst="wedgeRectCallout">
              <a:avLst>
                <a:gd name="adj1" fmla="val -76083"/>
                <a:gd name="adj2" fmla="val 187083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sl-SI" sz="2400" b="1">
                  <a:solidFill>
                    <a:srgbClr val="003300"/>
                  </a:solidFill>
                  <a:latin typeface="Times New Roman" pitchFamily="18" charset="0"/>
                </a:rPr>
                <a:t>vzporednica 1</a:t>
              </a:r>
              <a:endParaRPr lang="sl-SI" sz="2400">
                <a:latin typeface="Times New Roman" pitchFamily="18" charset="0"/>
              </a:endParaRP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4953000" y="304800"/>
            <a:ext cx="5410200" cy="990600"/>
            <a:chOff x="2160" y="192"/>
            <a:chExt cx="3408" cy="624"/>
          </a:xfrm>
        </p:grpSpPr>
        <p:sp>
          <p:nvSpPr>
            <p:cNvPr id="29705" name="Line 4"/>
            <p:cNvSpPr>
              <a:spLocks noChangeShapeType="1"/>
            </p:cNvSpPr>
            <p:nvPr/>
          </p:nvSpPr>
          <p:spPr bwMode="auto">
            <a:xfrm>
              <a:off x="2160" y="816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9706" name="AutoShape 27"/>
            <p:cNvSpPr>
              <a:spLocks noChangeArrowheads="1"/>
            </p:cNvSpPr>
            <p:nvPr/>
          </p:nvSpPr>
          <p:spPr bwMode="auto">
            <a:xfrm>
              <a:off x="4368" y="192"/>
              <a:ext cx="1200" cy="240"/>
            </a:xfrm>
            <a:prstGeom prst="wedgeRectCallout">
              <a:avLst>
                <a:gd name="adj1" fmla="val -76083"/>
                <a:gd name="adj2" fmla="val 207083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sl-SI" sz="2400" b="1">
                  <a:solidFill>
                    <a:srgbClr val="003300"/>
                  </a:solidFill>
                  <a:latin typeface="Times New Roman" pitchFamily="18" charset="0"/>
                </a:rPr>
                <a:t>vzporednica 2</a:t>
              </a:r>
              <a:endParaRPr lang="sl-SI" sz="24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309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1992313" y="333375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sl-SI" sz="32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Sile na klancu</a:t>
            </a:r>
            <a:endParaRPr lang="sl-SI" sz="3200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23" name="AutoShape 17"/>
          <p:cNvSpPr>
            <a:spLocks noChangeAspect="1" noChangeArrowheads="1"/>
          </p:cNvSpPr>
          <p:nvPr/>
        </p:nvSpPr>
        <p:spPr bwMode="auto">
          <a:xfrm>
            <a:off x="2279650" y="2060576"/>
            <a:ext cx="4103688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0724" name="Pravokotnik 18"/>
          <p:cNvSpPr>
            <a:spLocks noChangeArrowheads="1"/>
          </p:cNvSpPr>
          <p:nvPr/>
        </p:nvSpPr>
        <p:spPr bwMode="auto">
          <a:xfrm>
            <a:off x="5880100" y="1196976"/>
            <a:ext cx="45720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>
                <a:solidFill>
                  <a:srgbClr val="0000FF"/>
                </a:solidFill>
              </a:rPr>
              <a:t>Klanec je v praksi pogost in uporaben primer razstavljanja sil.</a:t>
            </a:r>
          </a:p>
          <a:p>
            <a:endParaRPr lang="sl-SI"/>
          </a:p>
          <a:p>
            <a:r>
              <a:rPr lang="sl-SI">
                <a:solidFill>
                  <a:srgbClr val="0000FF"/>
                </a:solidFill>
              </a:rPr>
              <a:t>V tem primeru </a:t>
            </a:r>
            <a:r>
              <a:rPr lang="sl-SI">
                <a:solidFill>
                  <a:srgbClr val="FF0000"/>
                </a:solidFill>
              </a:rPr>
              <a:t>RAZSTAVIMO silo teže </a:t>
            </a:r>
            <a:r>
              <a:rPr lang="sl-SI">
                <a:solidFill>
                  <a:srgbClr val="0000FF"/>
                </a:solidFill>
              </a:rPr>
              <a:t>na dve komponenti. F</a:t>
            </a:r>
            <a:r>
              <a:rPr lang="sl-SI" baseline="-25000">
                <a:solidFill>
                  <a:srgbClr val="0000FF"/>
                </a:solidFill>
              </a:rPr>
              <a:t>s</a:t>
            </a:r>
            <a:r>
              <a:rPr lang="sl-SI">
                <a:solidFill>
                  <a:srgbClr val="0000FF"/>
                </a:solidFill>
              </a:rPr>
              <a:t> in F</a:t>
            </a:r>
            <a:r>
              <a:rPr lang="sl-SI" baseline="-25000">
                <a:solidFill>
                  <a:srgbClr val="0000FF"/>
                </a:solidFill>
              </a:rPr>
              <a:t>d</a:t>
            </a:r>
            <a:r>
              <a:rPr lang="sl-SI">
                <a:solidFill>
                  <a:srgbClr val="0000FF"/>
                </a:solidFill>
              </a:rPr>
              <a:t>, ki ju imenujemo </a:t>
            </a:r>
            <a:r>
              <a:rPr lang="sl-SI">
                <a:solidFill>
                  <a:srgbClr val="FF0000"/>
                </a:solidFill>
              </a:rPr>
              <a:t>statična</a:t>
            </a:r>
            <a:r>
              <a:rPr lang="sl-SI">
                <a:solidFill>
                  <a:srgbClr val="0000FF"/>
                </a:solidFill>
              </a:rPr>
              <a:t> in </a:t>
            </a:r>
            <a:r>
              <a:rPr lang="sl-SI">
                <a:solidFill>
                  <a:srgbClr val="FF0000"/>
                </a:solidFill>
              </a:rPr>
              <a:t>dinamična</a:t>
            </a:r>
            <a:r>
              <a:rPr lang="sl-SI">
                <a:solidFill>
                  <a:srgbClr val="0000FF"/>
                </a:solidFill>
              </a:rPr>
              <a:t> komponenta teže.</a:t>
            </a:r>
          </a:p>
          <a:p>
            <a:endParaRPr lang="sl-SI"/>
          </a:p>
          <a:p>
            <a:r>
              <a:rPr lang="sl-SI">
                <a:solidFill>
                  <a:srgbClr val="0000FF"/>
                </a:solidFill>
              </a:rPr>
              <a:t>Če je telo v ravnovesju, statično komponento uravnovesi </a:t>
            </a:r>
            <a:r>
              <a:rPr lang="sl-SI">
                <a:solidFill>
                  <a:srgbClr val="FF0000"/>
                </a:solidFill>
              </a:rPr>
              <a:t>sila podlage F</a:t>
            </a:r>
            <a:r>
              <a:rPr lang="sl-SI" baseline="-25000">
                <a:solidFill>
                  <a:srgbClr val="FF0000"/>
                </a:solidFill>
              </a:rPr>
              <a:t>p  </a:t>
            </a:r>
            <a:r>
              <a:rPr lang="sl-SI">
                <a:solidFill>
                  <a:srgbClr val="0000FF"/>
                </a:solidFill>
              </a:rPr>
              <a:t>in dinamično </a:t>
            </a:r>
            <a:r>
              <a:rPr lang="sl-SI">
                <a:solidFill>
                  <a:srgbClr val="FF0000"/>
                </a:solidFill>
              </a:rPr>
              <a:t>sila trenja F</a:t>
            </a:r>
            <a:r>
              <a:rPr lang="sl-SI" baseline="-25000">
                <a:solidFill>
                  <a:srgbClr val="FF0000"/>
                </a:solidFill>
              </a:rPr>
              <a:t>tr . </a:t>
            </a:r>
          </a:p>
          <a:p>
            <a:endParaRPr lang="sl-SI">
              <a:solidFill>
                <a:srgbClr val="0000FF"/>
              </a:solidFill>
            </a:endParaRPr>
          </a:p>
          <a:p>
            <a:r>
              <a:rPr lang="sl-SI">
                <a:solidFill>
                  <a:srgbClr val="0000FF"/>
                </a:solidFill>
              </a:rPr>
              <a:t>Na ta način se pogosto določa </a:t>
            </a:r>
            <a:r>
              <a:rPr lang="sl-SI">
                <a:solidFill>
                  <a:srgbClr val="FF0000"/>
                </a:solidFill>
              </a:rPr>
              <a:t>KOLIČNIK TRENJA. </a:t>
            </a:r>
            <a:endParaRPr lang="sl-SI"/>
          </a:p>
        </p:txBody>
      </p:sp>
      <p:grpSp>
        <p:nvGrpSpPr>
          <p:cNvPr id="30725" name="Skupina 21"/>
          <p:cNvGrpSpPr>
            <a:grpSpLocks/>
          </p:cNvGrpSpPr>
          <p:nvPr/>
        </p:nvGrpSpPr>
        <p:grpSpPr bwMode="auto">
          <a:xfrm>
            <a:off x="2135188" y="1916114"/>
            <a:ext cx="3663950" cy="2638425"/>
            <a:chOff x="902210" y="2207126"/>
            <a:chExt cx="3664007" cy="2637924"/>
          </a:xfrm>
        </p:grpSpPr>
        <p:sp>
          <p:nvSpPr>
            <p:cNvPr id="30727" name="Rectangle 18"/>
            <p:cNvSpPr>
              <a:spLocks noChangeArrowheads="1"/>
            </p:cNvSpPr>
            <p:nvPr/>
          </p:nvSpPr>
          <p:spPr bwMode="auto">
            <a:xfrm rot="1730635">
              <a:off x="2221253" y="2939883"/>
              <a:ext cx="1758723" cy="87930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728" name="Line 19"/>
            <p:cNvSpPr>
              <a:spLocks noChangeShapeType="1"/>
            </p:cNvSpPr>
            <p:nvPr/>
          </p:nvSpPr>
          <p:spPr bwMode="auto">
            <a:xfrm>
              <a:off x="3100615" y="3379537"/>
              <a:ext cx="1018" cy="1465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729" name="Line 20"/>
            <p:cNvSpPr>
              <a:spLocks noChangeShapeType="1"/>
            </p:cNvSpPr>
            <p:nvPr/>
          </p:nvSpPr>
          <p:spPr bwMode="auto">
            <a:xfrm>
              <a:off x="3100615" y="3379537"/>
              <a:ext cx="586241" cy="293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730" name="Line 21"/>
            <p:cNvSpPr>
              <a:spLocks noChangeShapeType="1"/>
            </p:cNvSpPr>
            <p:nvPr/>
          </p:nvSpPr>
          <p:spPr bwMode="auto">
            <a:xfrm flipH="1">
              <a:off x="2514373" y="3379537"/>
              <a:ext cx="586241" cy="11724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731" name="Line 22"/>
            <p:cNvSpPr>
              <a:spLocks noChangeShapeType="1"/>
            </p:cNvSpPr>
            <p:nvPr/>
          </p:nvSpPr>
          <p:spPr bwMode="auto">
            <a:xfrm flipH="1" flipV="1">
              <a:off x="2514373" y="4551947"/>
              <a:ext cx="586241" cy="29310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732" name="Line 23"/>
            <p:cNvSpPr>
              <a:spLocks noChangeShapeType="1"/>
            </p:cNvSpPr>
            <p:nvPr/>
          </p:nvSpPr>
          <p:spPr bwMode="auto">
            <a:xfrm flipV="1">
              <a:off x="3100615" y="3672639"/>
              <a:ext cx="586241" cy="11724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733" name="Line 24"/>
            <p:cNvSpPr>
              <a:spLocks noChangeShapeType="1"/>
            </p:cNvSpPr>
            <p:nvPr/>
          </p:nvSpPr>
          <p:spPr bwMode="auto">
            <a:xfrm flipV="1">
              <a:off x="3100615" y="2207126"/>
              <a:ext cx="586241" cy="11724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734" name="AutoShape 25"/>
            <p:cNvSpPr>
              <a:spLocks noChangeArrowheads="1"/>
            </p:cNvSpPr>
            <p:nvPr/>
          </p:nvSpPr>
          <p:spPr bwMode="auto">
            <a:xfrm>
              <a:off x="902210" y="2646780"/>
              <a:ext cx="3664007" cy="2051718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735" name="Line 26"/>
            <p:cNvSpPr>
              <a:spLocks noChangeShapeType="1"/>
            </p:cNvSpPr>
            <p:nvPr/>
          </p:nvSpPr>
          <p:spPr bwMode="auto">
            <a:xfrm flipH="1" flipV="1">
              <a:off x="1547663" y="2939340"/>
              <a:ext cx="588785" cy="353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736" name="Text Box 27"/>
            <p:cNvSpPr txBox="1">
              <a:spLocks noChangeArrowheads="1"/>
            </p:cNvSpPr>
            <p:nvPr/>
          </p:nvSpPr>
          <p:spPr bwMode="auto">
            <a:xfrm>
              <a:off x="2774418" y="4295358"/>
              <a:ext cx="732801" cy="439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l-SI">
                  <a:solidFill>
                    <a:srgbClr val="FF0000"/>
                  </a:solidFill>
                </a:rPr>
                <a:t>F</a:t>
              </a:r>
              <a:r>
                <a:rPr lang="sl-SI" baseline="-25000">
                  <a:solidFill>
                    <a:srgbClr val="FF0000"/>
                  </a:solidFill>
                </a:rPr>
                <a:t>g</a:t>
              </a:r>
              <a:endParaRPr lang="sl-SI">
                <a:solidFill>
                  <a:srgbClr val="FF0000"/>
                </a:solidFill>
              </a:endParaRPr>
            </a:p>
          </p:txBody>
        </p:sp>
        <p:sp>
          <p:nvSpPr>
            <p:cNvPr id="30737" name="Text Box 28"/>
            <p:cNvSpPr txBox="1">
              <a:spLocks noChangeArrowheads="1"/>
            </p:cNvSpPr>
            <p:nvPr/>
          </p:nvSpPr>
          <p:spPr bwMode="auto">
            <a:xfrm>
              <a:off x="3833416" y="4405396"/>
              <a:ext cx="586241" cy="29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/>
                <a:t>30° </a:t>
              </a:r>
              <a:endParaRPr lang="sl-SI"/>
            </a:p>
          </p:txBody>
        </p:sp>
        <p:sp>
          <p:nvSpPr>
            <p:cNvPr id="30738" name="Text Box 29"/>
            <p:cNvSpPr txBox="1">
              <a:spLocks noChangeArrowheads="1"/>
            </p:cNvSpPr>
            <p:nvPr/>
          </p:nvSpPr>
          <p:spPr bwMode="auto">
            <a:xfrm>
              <a:off x="1547664" y="2708920"/>
              <a:ext cx="732801" cy="439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l-SI"/>
                <a:t>F</a:t>
              </a:r>
              <a:r>
                <a:rPr lang="sl-SI" baseline="-25000"/>
                <a:t>tr</a:t>
              </a:r>
              <a:endParaRPr lang="sl-SI"/>
            </a:p>
          </p:txBody>
        </p:sp>
        <p:sp>
          <p:nvSpPr>
            <p:cNvPr id="30739" name="Text Box 30"/>
            <p:cNvSpPr txBox="1">
              <a:spLocks noChangeArrowheads="1"/>
            </p:cNvSpPr>
            <p:nvPr/>
          </p:nvSpPr>
          <p:spPr bwMode="auto">
            <a:xfrm>
              <a:off x="3100615" y="2500229"/>
              <a:ext cx="586241" cy="439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l-SI"/>
                <a:t>F</a:t>
              </a:r>
              <a:r>
                <a:rPr lang="sl-SI" baseline="-25000"/>
                <a:t>p</a:t>
              </a:r>
              <a:endParaRPr lang="sl-SI"/>
            </a:p>
          </p:txBody>
        </p:sp>
        <p:sp>
          <p:nvSpPr>
            <p:cNvPr id="30740" name="Text Box 31"/>
            <p:cNvSpPr txBox="1">
              <a:spLocks noChangeArrowheads="1"/>
            </p:cNvSpPr>
            <p:nvPr/>
          </p:nvSpPr>
          <p:spPr bwMode="auto">
            <a:xfrm>
              <a:off x="3059832" y="3645024"/>
              <a:ext cx="586241" cy="586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/>
                <a:t>60°</a:t>
              </a:r>
              <a:endParaRPr lang="sl-SI"/>
            </a:p>
          </p:txBody>
        </p:sp>
        <p:sp>
          <p:nvSpPr>
            <p:cNvPr id="30741" name="Pravokotnik 19"/>
            <p:cNvSpPr>
              <a:spLocks noChangeArrowheads="1"/>
            </p:cNvSpPr>
            <p:nvPr/>
          </p:nvSpPr>
          <p:spPr bwMode="auto">
            <a:xfrm>
              <a:off x="2411760" y="3861048"/>
              <a:ext cx="347408" cy="36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l-SI"/>
                <a:t>F</a:t>
              </a:r>
              <a:r>
                <a:rPr lang="sl-SI" baseline="-25000"/>
                <a:t>s</a:t>
              </a:r>
              <a:endParaRPr lang="sl-SI"/>
            </a:p>
          </p:txBody>
        </p:sp>
        <p:sp>
          <p:nvSpPr>
            <p:cNvPr id="30742" name="Text Box 30"/>
            <p:cNvSpPr txBox="1">
              <a:spLocks noChangeArrowheads="1"/>
            </p:cNvSpPr>
            <p:nvPr/>
          </p:nvSpPr>
          <p:spPr bwMode="auto">
            <a:xfrm>
              <a:off x="3203848" y="3212976"/>
              <a:ext cx="586241" cy="439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sl-SI">
                  <a:solidFill>
                    <a:srgbClr val="FF0000"/>
                  </a:solidFill>
                </a:rPr>
                <a:t>F</a:t>
              </a:r>
              <a:r>
                <a:rPr lang="sl-SI" baseline="-25000">
                  <a:solidFill>
                    <a:srgbClr val="FF0000"/>
                  </a:solidFill>
                </a:rPr>
                <a:t>d</a:t>
              </a:r>
              <a:endParaRPr lang="sl-SI">
                <a:solidFill>
                  <a:srgbClr val="FF0000"/>
                </a:solidFill>
              </a:endParaRPr>
            </a:p>
          </p:txBody>
        </p:sp>
      </p:grpSp>
      <p:sp>
        <p:nvSpPr>
          <p:cNvPr id="30726" name="Pravokotnik 22"/>
          <p:cNvSpPr>
            <a:spLocks noChangeArrowheads="1"/>
          </p:cNvSpPr>
          <p:nvPr/>
        </p:nvSpPr>
        <p:spPr bwMode="auto">
          <a:xfrm>
            <a:off x="1992314" y="5013325"/>
            <a:ext cx="8207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>
                <a:solidFill>
                  <a:srgbClr val="0000FF"/>
                </a:solidFill>
              </a:rPr>
              <a:t>ZANIMIVOST: </a:t>
            </a:r>
            <a:r>
              <a:rPr lang="sl-SI"/>
              <a:t>Pogosto naletimo na primer, ko je strmina klanca 30</a:t>
            </a:r>
            <a:r>
              <a:rPr lang="sl-SI" baseline="30000"/>
              <a:t>o</a:t>
            </a:r>
            <a:r>
              <a:rPr lang="sl-SI"/>
              <a:t>(zgoraj). </a:t>
            </a:r>
          </a:p>
          <a:p>
            <a:endParaRPr lang="sl-SI">
              <a:solidFill>
                <a:srgbClr val="0000FF"/>
              </a:solidFill>
            </a:endParaRPr>
          </a:p>
          <a:p>
            <a:r>
              <a:rPr lang="sl-SI">
                <a:solidFill>
                  <a:srgbClr val="0000FF"/>
                </a:solidFill>
              </a:rPr>
              <a:t>POMNI: </a:t>
            </a:r>
            <a:r>
              <a:rPr lang="sl-SI">
                <a:solidFill>
                  <a:srgbClr val="FF0000"/>
                </a:solidFill>
              </a:rPr>
              <a:t>DINAMIČNA komponenta </a:t>
            </a:r>
            <a:r>
              <a:rPr lang="sl-SI">
                <a:solidFill>
                  <a:srgbClr val="0000FF"/>
                </a:solidFill>
              </a:rPr>
              <a:t>je v tem primeru</a:t>
            </a:r>
            <a:r>
              <a:rPr lang="sl-SI">
                <a:solidFill>
                  <a:srgbClr val="FF0000"/>
                </a:solidFill>
              </a:rPr>
              <a:t> enaka polovici TEŽE in količnik trenja je 0,5. </a:t>
            </a:r>
          </a:p>
        </p:txBody>
      </p:sp>
    </p:spTree>
    <p:extLst>
      <p:ext uri="{BB962C8B-B14F-4D97-AF65-F5344CB8AC3E}">
        <p14:creationId xmlns:p14="http://schemas.microsoft.com/office/powerpoint/2010/main" val="52111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49" y="716691"/>
            <a:ext cx="11870205" cy="573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57" y="1532240"/>
            <a:ext cx="10552670" cy="5325760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740979" y="378372"/>
            <a:ext cx="10137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 vzporednih silah ne bo težko, nalogo za stol, bom vam rešil jaz: </a:t>
            </a:r>
          </a:p>
          <a:p>
            <a:r>
              <a:rPr lang="sl-SI" dirty="0" smtClean="0"/>
              <a:t>Masa stola je 5kg, kar pomeni, da je </a:t>
            </a:r>
            <a:r>
              <a:rPr lang="sl-SI" dirty="0" err="1" smtClean="0"/>
              <a:t>Fg</a:t>
            </a:r>
            <a:r>
              <a:rPr lang="sl-SI" dirty="0" smtClean="0"/>
              <a:t> = 50N  </a:t>
            </a:r>
            <a:r>
              <a:rPr lang="sl-SI" sz="1400" dirty="0" smtClean="0"/>
              <a:t>Ena noga stola je torej obremenjena s silo : F stola=    50N / 4  = 12,5N</a:t>
            </a:r>
            <a:endParaRPr lang="sl-SI" sz="1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740979" y="1093805"/>
            <a:ext cx="9443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REŠI OSTALI DVE NALOGI SAM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07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264</Words>
  <Application>Microsoft Office PowerPoint</Application>
  <PresentationFormat>Širokozaslonsko</PresentationFormat>
  <Paragraphs>45</Paragraphs>
  <Slides>6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Officeova tema</vt:lpstr>
      <vt:lpstr>RASTAVLJANJE SIL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RASTAVLJANJE SIL</dc:title>
  <dc:creator>Vlado</dc:creator>
  <cp:lastModifiedBy>Vlado</cp:lastModifiedBy>
  <cp:revision>2</cp:revision>
  <dcterms:created xsi:type="dcterms:W3CDTF">2020-03-29T00:59:08Z</dcterms:created>
  <dcterms:modified xsi:type="dcterms:W3CDTF">2020-03-29T01:17:27Z</dcterms:modified>
</cp:coreProperties>
</file>